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j/mtAHpzEDQeXznu//Lq2GtJDf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1CABCF-D10B-4A86-B6C9-F8D769183A31}">
  <a:tblStyle styleId="{221CABCF-D10B-4A86-B6C9-F8D769183A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FA21C0-B37B-4816-AE63-ABBBBF9B89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75554a745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1275554a745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Hello, we are team 8.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My name is Inhwi hwang.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민지 and this is 진용.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project title is “mommy, help my laundry!”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But, we thought it is too long to remember so we changed it.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 app name is…</a:t>
            </a:r>
            <a:endParaRPr/>
          </a:p>
        </p:txBody>
      </p:sp>
      <p:sp>
        <p:nvSpPr>
          <p:cNvPr id="54" name="Google Shape;54;g1275554a745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5554a745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5554a745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right picture is the screenshot of our app.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the user click the capture button, the app capture and detect the symbols from the camera.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you can check from the right picture, the symbol detection was done well and presented the proper guidance for each symbols.</a:t>
            </a:r>
            <a:endParaRPr/>
          </a:p>
        </p:txBody>
      </p:sp>
      <p:sp>
        <p:nvSpPr>
          <p:cNvPr id="140" name="Google Shape;140;g1275554a745_4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e3acd769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11e3acd769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75554a7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overall system architecture.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Colored green is what we have done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White part is that we need to do for the rest of our semester.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first, let’s look at the green part.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an input, we get image from camera.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then, washing symbol is detected through our detection model.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That’s the part included in Care Label Recognizer. and Care Label Recognizer also extract guidance IDs from the input image.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next, using that guidance id, we get washing guide from Guidance DB Manager.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print out the proper washing guide to screen.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those are the things that we have done until may 2nd.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the rest part.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input is same with the previous one. but we get cloth image.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by using the clothes db manager, we got the cloth id and give specific cloth washing guide.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also can select the cloth and get laundry information by just click the cloth image.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75554a7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5554a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275554a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5554a74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75554a74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-US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Classification model + object detection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</a:pPr>
            <a:r>
              <a:rPr lang="en-US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Challenge: Implemetation difficulty when we tried to build object detection model on classification model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</a:pPr>
            <a:r>
              <a:rPr lang="en-US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Solution: primarily use object detection model to identify care labels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275554a74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75554a74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75554a74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Different washing symbols throughout the country.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275554a74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75554a74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75554a74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275554a745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75554a74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275554a74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754cc74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Now, I’ll explain our plan.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As we proposed in the first proposal, we implemented and verified functionalities related to care labels.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Two members developed guidance DB and rest of members took charge of GUI.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care label recognizer is cooperatively developed by all of us.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Although we faced some problems on development of recognizer as described in previous slide, it was valuable time to be familiar with machine learning and Android programming.</a:t>
            </a:r>
            <a:endParaRPr/>
          </a:p>
        </p:txBody>
      </p:sp>
      <p:sp>
        <p:nvSpPr>
          <p:cNvPr id="233" name="Google Shape;233;g12754cc74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54cc74d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now we’ll develop cloth recognition and link it to existing care label modules.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didn’t explicitly divide remaining jobs in detail yet, but it is expected to be easier than the prior half of development.</a:t>
            </a:r>
            <a:endParaRPr/>
          </a:p>
        </p:txBody>
      </p:sp>
      <p:sp>
        <p:nvSpPr>
          <p:cNvPr id="240" name="Google Shape;240;g12754cc74d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75554a745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1275554a745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Momdry!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also made the logo.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 let’s get started</a:t>
            </a:r>
            <a:endParaRPr/>
          </a:p>
        </p:txBody>
      </p:sp>
      <p:sp>
        <p:nvSpPr>
          <p:cNvPr id="61" name="Google Shape;61;g1275554a745_1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75554a74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1275554a74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75554a74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expected final solution.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Users store their clothes image with corresponding care label images, and Momdry provides proper laundry guidances extracted from the care labels whenever users request.</a:t>
            </a:r>
            <a:endParaRPr/>
          </a:p>
        </p:txBody>
      </p:sp>
      <p:sp>
        <p:nvSpPr>
          <p:cNvPr id="255" name="Google Shape;255;g1275554a74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75554a745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suggested three metrics to decide successful development of Momdry.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was model accuracy.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couldn’t achieve high accuracy with current version because of not enough care label datasets which should be manually made by us.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Next, Momdry can detect care labels in real-time. We believe that it is acceptable latency.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durability, it is not evaluable now, because Momdry does not support the store of user information.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expect that same metrics can be applied to evaluate the final version of Momdry.</a:t>
            </a:r>
            <a:endParaRPr/>
          </a:p>
        </p:txBody>
      </p:sp>
      <p:sp>
        <p:nvSpPr>
          <p:cNvPr id="302" name="Google Shape;302;g1275554a745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e3acd7692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all we prepared today.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 for listening and please ask any question if you have.</a:t>
            </a:r>
            <a:endParaRPr/>
          </a:p>
        </p:txBody>
      </p:sp>
      <p:sp>
        <p:nvSpPr>
          <p:cNvPr id="328" name="Google Shape;328;g11e3acd7692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3acd7692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refined our project idea.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target users are people who live alone and have no idea how to do laundry.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these people,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too many things to consider to do laundry such as dry clean, hand wash and bleach.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But, the guidance for laundry, care labels are too confusing.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our app gives them the washing tips.</a:t>
            </a:r>
            <a:endParaRPr/>
          </a:p>
        </p:txBody>
      </p:sp>
      <p:sp>
        <p:nvSpPr>
          <p:cNvPr id="98" name="Google Shape;98;g11e3acd769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e3acd769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11e3acd769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75554a74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two main use cases.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is for the first user who do not know about care labels.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guides how to wash their clothes.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other use case is for the people who used this app at least once.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saved the pair of their clothes information and laundry guidance.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They do not need to take pictures of their clothes again.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just recover the previous guidance about the selected clothes by the users.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Even if care labels are washed away, users can get guidances from the app.</a:t>
            </a:r>
            <a:endParaRPr/>
          </a:p>
        </p:txBody>
      </p:sp>
      <p:sp>
        <p:nvSpPr>
          <p:cNvPr id="111" name="Google Shape;111;g1275554a74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3acd7692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focused to implement the key function for the first use case until now.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trained object detection model to recognize care labels.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the app, the user take a picture of a care label.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Then, the object detection model detect washing symbols in care label.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Finally, it brings the washing guidances from DB related to the symbols.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11e3acd7692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5554a74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5554a74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our short demo video.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detected the left care labels.</a:t>
            </a:r>
            <a:endParaRPr/>
          </a:p>
        </p:txBody>
      </p:sp>
      <p:sp>
        <p:nvSpPr>
          <p:cNvPr id="131" name="Google Shape;131;g1275554a745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 rot="-845175">
            <a:off x="93127" y="1014820"/>
            <a:ext cx="7480464" cy="80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7"/>
              </a:buClr>
              <a:buSzPts val="2500"/>
              <a:buFont typeface="Calibri"/>
              <a:buNone/>
              <a:defRPr sz="2500" b="1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/>
          </p:nvPr>
        </p:nvSpPr>
        <p:spPr>
          <a:xfrm rot="-771867">
            <a:off x="1570847" y="814451"/>
            <a:ext cx="5770624" cy="13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sz="3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://drive.google.com/file/d/1DgGNkGkKA8hHzAhrsFO_t_3s0vA2xaiG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75554a745_1_128"/>
          <p:cNvSpPr txBox="1">
            <a:spLocks noGrp="1"/>
          </p:cNvSpPr>
          <p:nvPr>
            <p:ph type="ctrTitle"/>
          </p:nvPr>
        </p:nvSpPr>
        <p:spPr>
          <a:xfrm rot="-845217">
            <a:off x="93124" y="1014774"/>
            <a:ext cx="7480456" cy="80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5100" b="1" dirty="0"/>
              <a:t>Mom</a:t>
            </a:r>
            <a:r>
              <a:rPr lang="en-US" sz="5100" dirty="0"/>
              <a:t>my, </a:t>
            </a:r>
            <a:r>
              <a:rPr lang="en-US" sz="5100" dirty="0">
                <a:solidFill>
                  <a:srgbClr val="DC9955"/>
                </a:solidFill>
              </a:rPr>
              <a:t>Help My</a:t>
            </a:r>
            <a:r>
              <a:rPr lang="en-US" sz="5100" dirty="0"/>
              <a:t> </a:t>
            </a:r>
            <a:r>
              <a:rPr lang="en-US" sz="4500" b="1" dirty="0">
                <a:solidFill>
                  <a:srgbClr val="EAC42D"/>
                </a:solidFill>
              </a:rPr>
              <a:t>Laundry</a:t>
            </a:r>
            <a:r>
              <a:rPr lang="en-US" sz="5100" b="1" dirty="0">
                <a:solidFill>
                  <a:srgbClr val="EAC42D"/>
                </a:solidFill>
              </a:rPr>
              <a:t>!</a:t>
            </a:r>
            <a:endParaRPr sz="5100" b="1" dirty="0"/>
          </a:p>
        </p:txBody>
      </p:sp>
      <p:sp>
        <p:nvSpPr>
          <p:cNvPr id="57" name="Google Shape;57;g1275554a745_1_128"/>
          <p:cNvSpPr/>
          <p:nvPr/>
        </p:nvSpPr>
        <p:spPr>
          <a:xfrm rot="-845268">
            <a:off x="754073" y="1957175"/>
            <a:ext cx="6550720" cy="246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Mid Presentation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Team 8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275554a745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700" y="1254500"/>
            <a:ext cx="3701426" cy="560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275554a745_4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5" y="1497400"/>
            <a:ext cx="3390876" cy="4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275554a745_4_9"/>
          <p:cNvSpPr/>
          <p:nvPr/>
        </p:nvSpPr>
        <p:spPr>
          <a:xfrm>
            <a:off x="4012324" y="3545121"/>
            <a:ext cx="542100" cy="4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275554a745_4_9"/>
          <p:cNvSpPr txBox="1"/>
          <p:nvPr/>
        </p:nvSpPr>
        <p:spPr>
          <a:xfrm>
            <a:off x="864675" y="414625"/>
            <a:ext cx="464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rPr>
              <a:t>OUR mid project demo</a:t>
            </a:r>
            <a:endParaRPr sz="2500" b="1">
              <a:solidFill>
                <a:srgbClr val="EA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g11e3acd7692_1_241"/>
          <p:cNvGrpSpPr/>
          <p:nvPr/>
        </p:nvGrpSpPr>
        <p:grpSpPr>
          <a:xfrm>
            <a:off x="4544042" y="2014241"/>
            <a:ext cx="2749200" cy="1725455"/>
            <a:chOff x="312020" y="663740"/>
            <a:chExt cx="2749200" cy="1725455"/>
          </a:xfrm>
        </p:grpSpPr>
        <p:sp>
          <p:nvSpPr>
            <p:cNvPr id="151" name="Google Shape;151;g11e3acd7692_1_241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11e3acd7692_1_241"/>
            <p:cNvSpPr txBox="1"/>
            <p:nvPr/>
          </p:nvSpPr>
          <p:spPr>
            <a:xfrm>
              <a:off x="312020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architecture overview</a:t>
              </a:r>
              <a:endParaRPr sz="25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153" name="Google Shape;153;g11e3acd7692_1_241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75554a745_1_0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System</a:t>
            </a:r>
            <a:r>
              <a:rPr lang="en-US"/>
              <a:t> Architecture</a:t>
            </a:r>
            <a:endParaRPr/>
          </a:p>
        </p:txBody>
      </p:sp>
      <p:sp>
        <p:nvSpPr>
          <p:cNvPr id="159" name="Google Shape;159;g1275554a745_1_0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4548300" cy="4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Development Related To Care Label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Input (Camera)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Image from Camera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Label Recognizer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Extract guidance IDs from input image (object detection trained by us)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Guidance DB Manager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Provide stored guide from indexes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Presenters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Print out guide to screen</a:t>
            </a:r>
            <a:endParaRPr sz="2300"/>
          </a:p>
        </p:txBody>
      </p:sp>
      <p:sp>
        <p:nvSpPr>
          <p:cNvPr id="160" name="Google Shape;160;g1275554a745_1_0"/>
          <p:cNvSpPr/>
          <p:nvPr/>
        </p:nvSpPr>
        <p:spPr>
          <a:xfrm>
            <a:off x="7093325" y="293135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Cloth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Recognizer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275554a745_1_0"/>
          <p:cNvSpPr/>
          <p:nvPr/>
        </p:nvSpPr>
        <p:spPr>
          <a:xfrm>
            <a:off x="5110013" y="37132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DB Manager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275554a745_1_0"/>
          <p:cNvSpPr/>
          <p:nvPr/>
        </p:nvSpPr>
        <p:spPr>
          <a:xfrm>
            <a:off x="5126150" y="2057050"/>
            <a:ext cx="16257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Input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(Camera)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275554a745_1_0"/>
          <p:cNvSpPr/>
          <p:nvPr/>
        </p:nvSpPr>
        <p:spPr>
          <a:xfrm>
            <a:off x="5110000" y="51377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Presenter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g1275554a745_1_0"/>
          <p:cNvCxnSpPr>
            <a:stCxn id="162" idx="2"/>
          </p:cNvCxnSpPr>
          <p:nvPr/>
        </p:nvCxnSpPr>
        <p:spPr>
          <a:xfrm flipH="1">
            <a:off x="5933600" y="2704150"/>
            <a:ext cx="5400" cy="22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g1275554a745_1_0"/>
          <p:cNvCxnSpPr>
            <a:stCxn id="162" idx="2"/>
            <a:endCxn id="160" idx="0"/>
          </p:cNvCxnSpPr>
          <p:nvPr/>
        </p:nvCxnSpPr>
        <p:spPr>
          <a:xfrm rot="-5400000" flipH="1">
            <a:off x="6814400" y="1828750"/>
            <a:ext cx="227100" cy="19779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g1275554a745_1_0"/>
          <p:cNvCxnSpPr>
            <a:endCxn id="161" idx="0"/>
          </p:cNvCxnSpPr>
          <p:nvPr/>
        </p:nvCxnSpPr>
        <p:spPr>
          <a:xfrm>
            <a:off x="5933663" y="3578500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" name="Google Shape;167;g1275554a745_1_0"/>
          <p:cNvCxnSpPr>
            <a:stCxn id="160" idx="2"/>
            <a:endCxn id="168" idx="0"/>
          </p:cNvCxnSpPr>
          <p:nvPr/>
        </p:nvCxnSpPr>
        <p:spPr>
          <a:xfrm>
            <a:off x="7916975" y="3578450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" name="Google Shape;169;g1275554a745_1_0"/>
          <p:cNvCxnSpPr>
            <a:stCxn id="168" idx="1"/>
            <a:endCxn id="161" idx="3"/>
          </p:cNvCxnSpPr>
          <p:nvPr/>
        </p:nvCxnSpPr>
        <p:spPr>
          <a:xfrm rot="10800000">
            <a:off x="6757338" y="4036750"/>
            <a:ext cx="336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0" name="Google Shape;170;g1275554a745_1_0"/>
          <p:cNvSpPr txBox="1"/>
          <p:nvPr/>
        </p:nvSpPr>
        <p:spPr>
          <a:xfrm>
            <a:off x="6280025" y="5784700"/>
            <a:ext cx="12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275554a745_1_0"/>
          <p:cNvSpPr/>
          <p:nvPr/>
        </p:nvSpPr>
        <p:spPr>
          <a:xfrm>
            <a:off x="5362600" y="4545900"/>
            <a:ext cx="1142100" cy="5586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DB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275554a745_1_0"/>
          <p:cNvSpPr/>
          <p:nvPr/>
        </p:nvSpPr>
        <p:spPr>
          <a:xfrm>
            <a:off x="7402475" y="4524450"/>
            <a:ext cx="1029000" cy="55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Cloth DB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g1275554a745_1_0"/>
          <p:cNvCxnSpPr>
            <a:stCxn id="161" idx="1"/>
            <a:endCxn id="163" idx="1"/>
          </p:cNvCxnSpPr>
          <p:nvPr/>
        </p:nvCxnSpPr>
        <p:spPr>
          <a:xfrm>
            <a:off x="5110013" y="4036750"/>
            <a:ext cx="600" cy="1424400"/>
          </a:xfrm>
          <a:prstGeom prst="bentConnector3">
            <a:avLst>
              <a:gd name="adj1" fmla="val -39689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4" name="Google Shape;174;g1275554a745_1_0"/>
          <p:cNvSpPr/>
          <p:nvPr/>
        </p:nvSpPr>
        <p:spPr>
          <a:xfrm>
            <a:off x="7093325" y="51377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Registered List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Presenter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1275554a745_1_0"/>
          <p:cNvCxnSpPr>
            <a:stCxn id="168" idx="3"/>
            <a:endCxn id="174" idx="3"/>
          </p:cNvCxnSpPr>
          <p:nvPr/>
        </p:nvCxnSpPr>
        <p:spPr>
          <a:xfrm>
            <a:off x="8740638" y="4036750"/>
            <a:ext cx="600" cy="14244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g1275554a745_1_0"/>
          <p:cNvCxnSpPr>
            <a:stCxn id="161" idx="2"/>
            <a:endCxn id="171" idx="0"/>
          </p:cNvCxnSpPr>
          <p:nvPr/>
        </p:nvCxnSpPr>
        <p:spPr>
          <a:xfrm>
            <a:off x="5933663" y="4360300"/>
            <a:ext cx="0" cy="18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7" name="Google Shape;177;g1275554a745_1_0"/>
          <p:cNvCxnSpPr>
            <a:stCxn id="168" idx="2"/>
            <a:endCxn id="172" idx="0"/>
          </p:cNvCxnSpPr>
          <p:nvPr/>
        </p:nvCxnSpPr>
        <p:spPr>
          <a:xfrm>
            <a:off x="7916988" y="4360300"/>
            <a:ext cx="0" cy="1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178;g1275554a745_1_0"/>
          <p:cNvSpPr/>
          <p:nvPr/>
        </p:nvSpPr>
        <p:spPr>
          <a:xfrm>
            <a:off x="7088000" y="20570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Cloth Selector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g1275554a745_1_0"/>
          <p:cNvCxnSpPr>
            <a:stCxn id="178" idx="3"/>
            <a:endCxn id="180" idx="6"/>
          </p:cNvCxnSpPr>
          <p:nvPr/>
        </p:nvCxnSpPr>
        <p:spPr>
          <a:xfrm flipH="1">
            <a:off x="8724800" y="2380550"/>
            <a:ext cx="10500" cy="1475400"/>
          </a:xfrm>
          <a:prstGeom prst="bentConnector3">
            <a:avLst>
              <a:gd name="adj1" fmla="val -226785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" name="Google Shape;181;g1275554a745_1_0"/>
          <p:cNvSpPr/>
          <p:nvPr/>
        </p:nvSpPr>
        <p:spPr>
          <a:xfrm>
            <a:off x="5110000" y="290195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Care Label Recognizer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275554a745_1_0"/>
          <p:cNvSpPr/>
          <p:nvPr/>
        </p:nvSpPr>
        <p:spPr>
          <a:xfrm>
            <a:off x="8657750" y="3822325"/>
            <a:ext cx="67200" cy="672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75554a745_1_0"/>
          <p:cNvSpPr/>
          <p:nvPr/>
        </p:nvSpPr>
        <p:spPr>
          <a:xfrm>
            <a:off x="7093338" y="37132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Cloth DB Manager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275554a745_1_0"/>
          <p:cNvSpPr/>
          <p:nvPr/>
        </p:nvSpPr>
        <p:spPr>
          <a:xfrm>
            <a:off x="5419175" y="6184900"/>
            <a:ext cx="248700" cy="2748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275554a745_1_0"/>
          <p:cNvSpPr txBox="1"/>
          <p:nvPr/>
        </p:nvSpPr>
        <p:spPr>
          <a:xfrm>
            <a:off x="5667875" y="6122200"/>
            <a:ext cx="251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~ Mid. Demo (3, May)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275554a745_1_0"/>
          <p:cNvSpPr/>
          <p:nvPr/>
        </p:nvSpPr>
        <p:spPr>
          <a:xfrm>
            <a:off x="5419175" y="6522400"/>
            <a:ext cx="248700" cy="27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275554a745_1_0"/>
          <p:cNvSpPr txBox="1"/>
          <p:nvPr/>
        </p:nvSpPr>
        <p:spPr>
          <a:xfrm>
            <a:off x="5667875" y="6459700"/>
            <a:ext cx="32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~ Final. Demo (2, June)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75554a745_0_6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g1275554a745_0_6"/>
          <p:cNvGrpSpPr/>
          <p:nvPr/>
        </p:nvGrpSpPr>
        <p:grpSpPr>
          <a:xfrm>
            <a:off x="4544042" y="2014241"/>
            <a:ext cx="2749200" cy="2175830"/>
            <a:chOff x="312020" y="663740"/>
            <a:chExt cx="2749200" cy="2175830"/>
          </a:xfrm>
        </p:grpSpPr>
        <p:sp>
          <p:nvSpPr>
            <p:cNvPr id="192" name="Google Shape;192;g1275554a745_0_6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1275554a745_0_6"/>
            <p:cNvSpPr txBox="1"/>
            <p:nvPr/>
          </p:nvSpPr>
          <p:spPr>
            <a:xfrm>
              <a:off x="312020" y="1207870"/>
              <a:ext cx="27492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technical challenges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Solutions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5554a745_0_18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00" name="Google Shape;200;g1275554a745_0_18"/>
          <p:cNvSpPr txBox="1"/>
          <p:nvPr/>
        </p:nvSpPr>
        <p:spPr>
          <a:xfrm>
            <a:off x="188250" y="1842250"/>
            <a:ext cx="8710200" cy="5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ALL 4 of us, we are in SYSTEM Lab. (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Cheap background in A.I.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!!)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There’s a change in our plan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AT FIRST : Classification → Detection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***CHANGE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: Detection &amp; Model training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1275554a74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0" y="2387175"/>
            <a:ext cx="4361475" cy="289765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275554a745_0_18"/>
          <p:cNvSpPr txBox="1"/>
          <p:nvPr/>
        </p:nvSpPr>
        <p:spPr>
          <a:xfrm>
            <a:off x="4439081" y="2909275"/>
            <a:ext cx="4787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←LOOK AT THIS!!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ALL we’ve seen is just black screen with text only :-o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So we are not familiar with AI, and Application UI design. This is our first time!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275554a745_0_18"/>
          <p:cNvSpPr txBox="1"/>
          <p:nvPr/>
        </p:nvSpPr>
        <p:spPr>
          <a:xfrm>
            <a:off x="255500" y="1331250"/>
            <a:ext cx="496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STEP1. What we were already solved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275554a74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300" y="2523848"/>
            <a:ext cx="812957" cy="7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5554a745_0_27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11" name="Google Shape;211;g1275554a745_0_27"/>
          <p:cNvSpPr txBox="1"/>
          <p:nvPr/>
        </p:nvSpPr>
        <p:spPr>
          <a:xfrm>
            <a:off x="160725" y="1259075"/>
            <a:ext cx="88671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3. Hard to get care label image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Therefore, we took picture of care label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one by one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..!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annotated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every washing symbol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in care labels and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augmented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the annotated images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1275554a745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50" y="2790300"/>
            <a:ext cx="6866849" cy="3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275554a745_0_27"/>
          <p:cNvSpPr txBox="1"/>
          <p:nvPr/>
        </p:nvSpPr>
        <p:spPr>
          <a:xfrm rot="-1177057">
            <a:off x="2871625" y="4889152"/>
            <a:ext cx="4918073" cy="7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Craftman’s Touch!!!</a:t>
            </a:r>
            <a:endParaRPr sz="3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75554a745_0_75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20" name="Google Shape;220;g1275554a745_0_75"/>
          <p:cNvSpPr txBox="1"/>
          <p:nvPr/>
        </p:nvSpPr>
        <p:spPr>
          <a:xfrm>
            <a:off x="255500" y="1331250"/>
            <a:ext cx="646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STEP2. What are still needs to be addressed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275554a745_0_75"/>
          <p:cNvSpPr txBox="1"/>
          <p:nvPr/>
        </p:nvSpPr>
        <p:spPr>
          <a:xfrm>
            <a:off x="188250" y="1842250"/>
            <a:ext cx="871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1275554a745_0_75"/>
          <p:cNvSpPr txBox="1"/>
          <p:nvPr/>
        </p:nvSpPr>
        <p:spPr>
          <a:xfrm>
            <a:off x="174800" y="1855700"/>
            <a:ext cx="88077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Object(care label) detecting model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lower accuracy than expected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train the model with more pictures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Continuously runs OD model on back camera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detection result might change as camera moves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modify the implementation to detect model on the picture, not on live camera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5554a745_0_68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g1275554a745_0_68"/>
          <p:cNvGrpSpPr/>
          <p:nvPr/>
        </p:nvGrpSpPr>
        <p:grpSpPr>
          <a:xfrm>
            <a:off x="4544042" y="2014241"/>
            <a:ext cx="2749200" cy="1021130"/>
            <a:chOff x="312020" y="663740"/>
            <a:chExt cx="2749200" cy="1021130"/>
          </a:xfrm>
        </p:grpSpPr>
        <p:sp>
          <p:nvSpPr>
            <p:cNvPr id="229" name="Google Shape;229;g1275554a745_0_68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3200" b="1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1275554a745_0_68"/>
            <p:cNvSpPr txBox="1"/>
            <p:nvPr/>
          </p:nvSpPr>
          <p:spPr>
            <a:xfrm>
              <a:off x="312020" y="1207870"/>
              <a:ext cx="2749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Project schedule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754cc74d0_1_0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What we did</a:t>
            </a:r>
            <a:endParaRPr/>
          </a:p>
        </p:txBody>
      </p:sp>
      <p:sp>
        <p:nvSpPr>
          <p:cNvPr id="236" name="Google Shape;236;g12754cc74d0_1_0"/>
          <p:cNvSpPr txBox="1"/>
          <p:nvPr/>
        </p:nvSpPr>
        <p:spPr>
          <a:xfrm>
            <a:off x="4625926" y="2260100"/>
            <a:ext cx="117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Design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(~May 5)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7" name="Google Shape;237;g12754cc74d0_1_0"/>
          <p:cNvGraphicFramePr/>
          <p:nvPr/>
        </p:nvGraphicFramePr>
        <p:xfrm>
          <a:off x="133350" y="1680850"/>
          <a:ext cx="8877300" cy="3547745"/>
        </p:xfrm>
        <a:graphic>
          <a:graphicData uri="http://schemas.openxmlformats.org/drawingml/2006/table">
            <a:tbl>
              <a:tblPr>
                <a:noFill/>
                <a:tableStyleId>{221CABCF-D10B-4A86-B6C9-F8D769183A31}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~ 22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(Proposal)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23 ~ 31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 ~ 10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11 ~ 20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21 ~ 30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1 ~ 5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(Milestone 2)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Proposal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Presenter(GUI)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 and test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Mid. Demo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754cc74d0_1_18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Plan until final demo</a:t>
            </a:r>
            <a:endParaRPr/>
          </a:p>
        </p:txBody>
      </p:sp>
      <p:sp>
        <p:nvSpPr>
          <p:cNvPr id="243" name="Google Shape;243;g12754cc74d0_1_18"/>
          <p:cNvSpPr txBox="1"/>
          <p:nvPr/>
        </p:nvSpPr>
        <p:spPr>
          <a:xfrm>
            <a:off x="4625926" y="2260100"/>
            <a:ext cx="117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Design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(~May 5)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4" name="Google Shape;244;g12754cc74d0_1_18"/>
          <p:cNvGraphicFramePr/>
          <p:nvPr/>
        </p:nvGraphicFramePr>
        <p:xfrm>
          <a:off x="489575" y="1756638"/>
          <a:ext cx="8164825" cy="1966088"/>
        </p:xfrm>
        <a:graphic>
          <a:graphicData uri="http://schemas.openxmlformats.org/drawingml/2006/table">
            <a:tbl>
              <a:tblPr>
                <a:noFill/>
                <a:tableStyleId>{221CABCF-D10B-4A86-B6C9-F8D769183A31}</a:tableStyleId>
              </a:tblPr>
              <a:tblGrid>
                <a:gridCol w="57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6 ~ 10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11 ~ 20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21 ~ 30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 1 ~ 2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(Final demo)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recognizer module design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recognizer implementation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module integration and verification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Final Demo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75554a745_1_117"/>
          <p:cNvSpPr txBox="1">
            <a:spLocks noGrp="1"/>
          </p:cNvSpPr>
          <p:nvPr>
            <p:ph type="ctrTitle"/>
          </p:nvPr>
        </p:nvSpPr>
        <p:spPr>
          <a:xfrm rot="-845217">
            <a:off x="93124" y="1014774"/>
            <a:ext cx="7480456" cy="80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5100" b="1" strike="sngStrike" dirty="0"/>
              <a:t>Mom</a:t>
            </a:r>
            <a:r>
              <a:rPr lang="en-US" sz="5100" strike="sngStrike" dirty="0"/>
              <a:t>my, </a:t>
            </a:r>
            <a:r>
              <a:rPr lang="en-US" sz="5100" strike="sngStrike" dirty="0">
                <a:solidFill>
                  <a:srgbClr val="DC9955"/>
                </a:solidFill>
              </a:rPr>
              <a:t>Help My</a:t>
            </a:r>
            <a:r>
              <a:rPr lang="en-US" sz="5100" strike="sngStrike" dirty="0"/>
              <a:t> </a:t>
            </a:r>
            <a:r>
              <a:rPr lang="en-US" sz="4500" b="1" strike="sngStrike" dirty="0">
                <a:solidFill>
                  <a:srgbClr val="EAC42D"/>
                </a:solidFill>
              </a:rPr>
              <a:t>Laundry</a:t>
            </a:r>
            <a:r>
              <a:rPr lang="en-US" sz="5100" b="1" strike="sngStrike" dirty="0">
                <a:solidFill>
                  <a:srgbClr val="EAC42D"/>
                </a:solidFill>
              </a:rPr>
              <a:t>!</a:t>
            </a:r>
            <a:endParaRPr sz="5100" b="1" strike="sngStrike" dirty="0"/>
          </a:p>
        </p:txBody>
      </p:sp>
      <p:sp>
        <p:nvSpPr>
          <p:cNvPr id="64" name="Google Shape;64;g1275554a745_1_117"/>
          <p:cNvSpPr/>
          <p:nvPr/>
        </p:nvSpPr>
        <p:spPr>
          <a:xfrm rot="-845268">
            <a:off x="754073" y="1957175"/>
            <a:ext cx="6550720" cy="246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Mid Presentation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Team 8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g1275554a745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9702">
            <a:off x="509013" y="669824"/>
            <a:ext cx="3113803" cy="119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5554a745_0_55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g1275554a745_0_55"/>
          <p:cNvGrpSpPr/>
          <p:nvPr/>
        </p:nvGrpSpPr>
        <p:grpSpPr>
          <a:xfrm>
            <a:off x="4544042" y="2014241"/>
            <a:ext cx="2749200" cy="1406030"/>
            <a:chOff x="312020" y="663740"/>
            <a:chExt cx="2749200" cy="1406030"/>
          </a:xfrm>
        </p:grpSpPr>
        <p:sp>
          <p:nvSpPr>
            <p:cNvPr id="251" name="Google Shape;251;g1275554a745_0_55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3200" b="1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1275554a745_0_55"/>
            <p:cNvSpPr txBox="1"/>
            <p:nvPr/>
          </p:nvSpPr>
          <p:spPr>
            <a:xfrm>
              <a:off x="312020" y="1207870"/>
              <a:ext cx="2749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Final deliverable and success criteria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75554a745_1_33"/>
          <p:cNvSpPr txBox="1">
            <a:spLocks noGrp="1"/>
          </p:cNvSpPr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Our Final Solution would be like…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8" name="Google Shape;258;g1275554a745_1_33"/>
          <p:cNvSpPr/>
          <p:nvPr/>
        </p:nvSpPr>
        <p:spPr>
          <a:xfrm>
            <a:off x="907275" y="1509750"/>
            <a:ext cx="2724000" cy="4647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275554a745_1_33"/>
          <p:cNvSpPr/>
          <p:nvPr/>
        </p:nvSpPr>
        <p:spPr>
          <a:xfrm>
            <a:off x="977500" y="1638025"/>
            <a:ext cx="2565000" cy="4418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275554a745_1_33"/>
          <p:cNvSpPr/>
          <p:nvPr/>
        </p:nvSpPr>
        <p:spPr>
          <a:xfrm>
            <a:off x="2147075" y="5809150"/>
            <a:ext cx="249600" cy="244800"/>
          </a:xfrm>
          <a:prstGeom prst="flowChart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275554a745_1_33"/>
          <p:cNvSpPr/>
          <p:nvPr/>
        </p:nvSpPr>
        <p:spPr>
          <a:xfrm>
            <a:off x="1833000" y="1742775"/>
            <a:ext cx="44100" cy="36600"/>
          </a:xfrm>
          <a:prstGeom prst="flowChartConnector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275554a745_1_33"/>
          <p:cNvSpPr/>
          <p:nvPr/>
        </p:nvSpPr>
        <p:spPr>
          <a:xfrm>
            <a:off x="2025250" y="1742775"/>
            <a:ext cx="469500" cy="36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275554a745_1_33"/>
          <p:cNvSpPr/>
          <p:nvPr/>
        </p:nvSpPr>
        <p:spPr>
          <a:xfrm>
            <a:off x="1070375" y="2381650"/>
            <a:ext cx="2135100" cy="335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275554a745_1_33"/>
          <p:cNvSpPr/>
          <p:nvPr/>
        </p:nvSpPr>
        <p:spPr>
          <a:xfrm>
            <a:off x="1070375" y="1858625"/>
            <a:ext cx="2403000" cy="387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275554a745_1_33"/>
          <p:cNvSpPr/>
          <p:nvPr/>
        </p:nvSpPr>
        <p:spPr>
          <a:xfrm rot="-2839104">
            <a:off x="1151657" y="2045971"/>
            <a:ext cx="104879" cy="101691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275554a745_1_33"/>
          <p:cNvSpPr txBox="1"/>
          <p:nvPr/>
        </p:nvSpPr>
        <p:spPr>
          <a:xfrm>
            <a:off x="1206950" y="1896675"/>
            <a:ext cx="15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closet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125" y="2340963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275554a745_1_33"/>
          <p:cNvSpPr/>
          <p:nvPr/>
        </p:nvSpPr>
        <p:spPr>
          <a:xfrm>
            <a:off x="1223975" y="2552275"/>
            <a:ext cx="534900" cy="60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1275554a745_1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8588" y="2590575"/>
            <a:ext cx="455287" cy="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00" y="2340975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275554a745_1_33"/>
          <p:cNvSpPr/>
          <p:nvPr/>
        </p:nvSpPr>
        <p:spPr>
          <a:xfrm>
            <a:off x="1888450" y="2552275"/>
            <a:ext cx="489900" cy="60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1275554a745_1_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0038" y="2570425"/>
            <a:ext cx="4067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075" y="2340975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275554a745_1_33"/>
          <p:cNvSpPr/>
          <p:nvPr/>
        </p:nvSpPr>
        <p:spPr>
          <a:xfrm>
            <a:off x="2552925" y="2552275"/>
            <a:ext cx="489900" cy="60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1275554a745_1_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4525" y="2570425"/>
            <a:ext cx="406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g1275554a745_1_33"/>
          <p:cNvCxnSpPr>
            <a:stCxn id="269" idx="2"/>
          </p:cNvCxnSpPr>
          <p:nvPr/>
        </p:nvCxnSpPr>
        <p:spPr>
          <a:xfrm>
            <a:off x="1486232" y="3122975"/>
            <a:ext cx="2791500" cy="7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7" name="Google Shape;277;g1275554a745_1_33"/>
          <p:cNvSpPr/>
          <p:nvPr/>
        </p:nvSpPr>
        <p:spPr>
          <a:xfrm>
            <a:off x="4277725" y="1472225"/>
            <a:ext cx="2724000" cy="4647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275554a745_1_33"/>
          <p:cNvSpPr/>
          <p:nvPr/>
        </p:nvSpPr>
        <p:spPr>
          <a:xfrm>
            <a:off x="4347950" y="1600500"/>
            <a:ext cx="2565000" cy="4418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275554a745_1_33"/>
          <p:cNvSpPr/>
          <p:nvPr/>
        </p:nvSpPr>
        <p:spPr>
          <a:xfrm>
            <a:off x="5517525" y="5771625"/>
            <a:ext cx="249600" cy="244800"/>
          </a:xfrm>
          <a:prstGeom prst="flowChart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275554a745_1_33"/>
          <p:cNvSpPr/>
          <p:nvPr/>
        </p:nvSpPr>
        <p:spPr>
          <a:xfrm>
            <a:off x="5203450" y="1705250"/>
            <a:ext cx="44100" cy="36600"/>
          </a:xfrm>
          <a:prstGeom prst="flowChartConnector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275554a745_1_33"/>
          <p:cNvSpPr/>
          <p:nvPr/>
        </p:nvSpPr>
        <p:spPr>
          <a:xfrm>
            <a:off x="5395700" y="1705250"/>
            <a:ext cx="469500" cy="36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275554a745_1_33"/>
          <p:cNvSpPr/>
          <p:nvPr/>
        </p:nvSpPr>
        <p:spPr>
          <a:xfrm>
            <a:off x="4440825" y="2344125"/>
            <a:ext cx="2135100" cy="335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275554a745_1_33"/>
          <p:cNvSpPr/>
          <p:nvPr/>
        </p:nvSpPr>
        <p:spPr>
          <a:xfrm>
            <a:off x="4440825" y="1819638"/>
            <a:ext cx="2403000" cy="387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225" y="1925563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275554a745_1_33"/>
          <p:cNvSpPr txBox="1"/>
          <p:nvPr/>
        </p:nvSpPr>
        <p:spPr>
          <a:xfrm>
            <a:off x="4766825" y="1842875"/>
            <a:ext cx="165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T-shirt</a:t>
            </a:r>
            <a:endParaRPr sz="15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1275554a745_1_33"/>
          <p:cNvSpPr/>
          <p:nvPr/>
        </p:nvSpPr>
        <p:spPr>
          <a:xfrm>
            <a:off x="4572825" y="2240425"/>
            <a:ext cx="2135100" cy="1242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g1275554a745_1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698" y="2291163"/>
            <a:ext cx="976062" cy="11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275554a745_1_33"/>
          <p:cNvSpPr/>
          <p:nvPr/>
        </p:nvSpPr>
        <p:spPr>
          <a:xfrm>
            <a:off x="4517225" y="3656300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1275554a745_1_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325" y="3754966"/>
            <a:ext cx="406700" cy="3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275554a745_1_33"/>
          <p:cNvSpPr/>
          <p:nvPr/>
        </p:nvSpPr>
        <p:spPr>
          <a:xfrm>
            <a:off x="5096000" y="3656313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1275554a745_1_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60100" y="3754988"/>
            <a:ext cx="406700" cy="3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275554a745_1_33"/>
          <p:cNvSpPr/>
          <p:nvPr/>
        </p:nvSpPr>
        <p:spPr>
          <a:xfrm>
            <a:off x="5674775" y="3656288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1275554a745_1_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80862" y="3754963"/>
            <a:ext cx="322738" cy="3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275554a745_1_33"/>
          <p:cNvSpPr/>
          <p:nvPr/>
        </p:nvSpPr>
        <p:spPr>
          <a:xfrm>
            <a:off x="6253550" y="3656325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1275554a745_1_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17650" y="3788017"/>
            <a:ext cx="406700" cy="269058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6" name="Google Shape;296;g1275554a745_1_33"/>
          <p:cNvSpPr/>
          <p:nvPr/>
        </p:nvSpPr>
        <p:spPr>
          <a:xfrm>
            <a:off x="4524050" y="4371250"/>
            <a:ext cx="2264400" cy="124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g1275554a745_1_33"/>
          <p:cNvCxnSpPr/>
          <p:nvPr/>
        </p:nvCxnSpPr>
        <p:spPr>
          <a:xfrm rot="10800000" flipH="1">
            <a:off x="4777575" y="4292350"/>
            <a:ext cx="16464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g1275554a745_1_33"/>
          <p:cNvSpPr txBox="1"/>
          <p:nvPr/>
        </p:nvSpPr>
        <p:spPr>
          <a:xfrm>
            <a:off x="4598325" y="4410825"/>
            <a:ext cx="2135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WASH SEPARATELY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PROFESSIONAL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DRY CLEAN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RECOMMENDED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1275554a745_1_33"/>
          <p:cNvSpPr txBox="1"/>
          <p:nvPr/>
        </p:nvSpPr>
        <p:spPr>
          <a:xfrm rot="810860">
            <a:off x="2450630" y="3396087"/>
            <a:ext cx="86268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Click!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75554a745_1_84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How </a:t>
            </a:r>
            <a:r>
              <a:rPr lang="en-US"/>
              <a:t> to judge?</a:t>
            </a:r>
            <a:endParaRPr/>
          </a:p>
        </p:txBody>
      </p:sp>
      <p:pic>
        <p:nvPicPr>
          <p:cNvPr id="305" name="Google Shape;305;g1275554a745_1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0975" y="1804938"/>
            <a:ext cx="872051" cy="8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275554a745_1_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975" y="3294576"/>
            <a:ext cx="872050" cy="87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275554a745_1_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513" y="4782400"/>
            <a:ext cx="872050" cy="8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275554a745_1_84"/>
          <p:cNvSpPr txBox="1"/>
          <p:nvPr/>
        </p:nvSpPr>
        <p:spPr>
          <a:xfrm>
            <a:off x="1216575" y="1806750"/>
            <a:ext cx="644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Limited</a:t>
            </a: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accuracy </a:t>
            </a: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(More dataset required)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1275554a745_1_84"/>
          <p:cNvSpPr txBox="1"/>
          <p:nvPr/>
        </p:nvSpPr>
        <p:spPr>
          <a:xfrm>
            <a:off x="1216575" y="3294575"/>
            <a:ext cx="6632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Latency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Human-unrecognizable Latency (Seamless Service)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1275554a745_1_84"/>
          <p:cNvSpPr txBox="1"/>
          <p:nvPr/>
        </p:nvSpPr>
        <p:spPr>
          <a:xfrm>
            <a:off x="1216575" y="4782400"/>
            <a:ext cx="6501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Durability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persistence on shutdown or crash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1" name="Google Shape;311;g1275554a745_1_84"/>
          <p:cNvGraphicFramePr/>
          <p:nvPr/>
        </p:nvGraphicFramePr>
        <p:xfrm>
          <a:off x="7186450" y="1247245"/>
          <a:ext cx="1776000" cy="4904475"/>
        </p:xfrm>
        <a:graphic>
          <a:graphicData uri="http://schemas.openxmlformats.org/drawingml/2006/table">
            <a:tbl>
              <a:tblPr>
                <a:noFill/>
                <a:tableStyleId>{ECFA21C0-B37B-4816-AE63-ABBBBF9B8918}</a:tableStyleId>
              </a:tblPr>
              <a:tblGrid>
                <a:gridCol w="8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Mid. Demo</a:t>
                      </a:r>
                      <a:endParaRPr sz="1800"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Demo</a:t>
                      </a:r>
                      <a:endParaRPr sz="1800"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2" name="Google Shape;312;g1275554a745_1_84"/>
          <p:cNvSpPr txBox="1"/>
          <p:nvPr/>
        </p:nvSpPr>
        <p:spPr>
          <a:xfrm>
            <a:off x="7464400" y="4938100"/>
            <a:ext cx="344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4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g1275554a745_1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3925" y="3691909"/>
            <a:ext cx="705350" cy="69937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275554a745_1_84"/>
          <p:cNvSpPr txBox="1"/>
          <p:nvPr/>
        </p:nvSpPr>
        <p:spPr>
          <a:xfrm>
            <a:off x="7644875" y="5149975"/>
            <a:ext cx="34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endParaRPr sz="2000" b="1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1275554a745_1_84"/>
          <p:cNvSpPr txBox="1"/>
          <p:nvPr/>
        </p:nvSpPr>
        <p:spPr>
          <a:xfrm>
            <a:off x="4404100" y="6168775"/>
            <a:ext cx="455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* Durability is only required for user data</a:t>
            </a:r>
            <a:endParaRPr sz="1700" b="1" i="1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6" name="Google Shape;316;g1275554a745_1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449" y="2119525"/>
            <a:ext cx="932549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275554a745_1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449" y="3558550"/>
            <a:ext cx="932549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275554a745_1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449" y="4913225"/>
            <a:ext cx="932549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275554a745_1_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3929" y="2294666"/>
            <a:ext cx="705352" cy="61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e3acd7692_1_249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11e3acd7692_1_249"/>
          <p:cNvGrpSpPr/>
          <p:nvPr/>
        </p:nvGrpSpPr>
        <p:grpSpPr>
          <a:xfrm>
            <a:off x="4544042" y="2014241"/>
            <a:ext cx="2749200" cy="1734755"/>
            <a:chOff x="312020" y="663740"/>
            <a:chExt cx="2749200" cy="1734755"/>
          </a:xfrm>
        </p:grpSpPr>
        <p:sp>
          <p:nvSpPr>
            <p:cNvPr id="332" name="Google Shape;332;g11e3acd7692_1_249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3200" b="1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g11e3acd7692_1_249"/>
            <p:cNvSpPr txBox="1"/>
            <p:nvPr/>
          </p:nvSpPr>
          <p:spPr>
            <a:xfrm>
              <a:off x="312020" y="1751995"/>
              <a:ext cx="274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Q&amp;A</a:t>
              </a:r>
              <a:endPara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1e3acd7692_1_249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"/>
          <p:cNvSpPr txBox="1">
            <a:spLocks noGrp="1"/>
          </p:cNvSpPr>
          <p:nvPr>
            <p:ph type="ctrTitle"/>
          </p:nvPr>
        </p:nvSpPr>
        <p:spPr>
          <a:xfrm rot="-771867">
            <a:off x="1089187" y="713069"/>
            <a:ext cx="8094134" cy="13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solidFill>
                  <a:srgbClr val="EAC42D"/>
                </a:solidFill>
              </a:rPr>
              <a:t>T</a:t>
            </a:r>
            <a:r>
              <a:rPr lang="en-US"/>
              <a:t>HANK </a:t>
            </a:r>
            <a:r>
              <a:rPr lang="en-US">
                <a:solidFill>
                  <a:srgbClr val="DC9955"/>
                </a:solidFill>
              </a:rPr>
              <a:t>Y</a:t>
            </a:r>
            <a:r>
              <a:rPr lang="en-US"/>
              <a:t>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"/>
          <p:cNvGrpSpPr/>
          <p:nvPr/>
        </p:nvGrpSpPr>
        <p:grpSpPr>
          <a:xfrm>
            <a:off x="4317762" y="1526709"/>
            <a:ext cx="3492242" cy="477000"/>
            <a:chOff x="4317762" y="1226134"/>
            <a:chExt cx="3492242" cy="477000"/>
          </a:xfrm>
        </p:grpSpPr>
        <p:sp>
          <p:nvSpPr>
            <p:cNvPr id="71" name="Google Shape;71;p2"/>
            <p:cNvSpPr txBox="1"/>
            <p:nvPr/>
          </p:nvSpPr>
          <p:spPr>
            <a:xfrm>
              <a:off x="4857104" y="1264534"/>
              <a:ext cx="295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Refined project idea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2"/>
          <p:cNvSpPr txBox="1"/>
          <p:nvPr/>
        </p:nvSpPr>
        <p:spPr>
          <a:xfrm>
            <a:off x="1780259" y="2670168"/>
            <a:ext cx="24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2400" b="1" i="0" u="none" strike="noStrike" cap="none">
              <a:solidFill>
                <a:srgbClr val="027C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2"/>
          <p:cNvGrpSpPr/>
          <p:nvPr/>
        </p:nvGrpSpPr>
        <p:grpSpPr>
          <a:xfrm>
            <a:off x="4317762" y="2193184"/>
            <a:ext cx="3492242" cy="477000"/>
            <a:chOff x="4317762" y="1226134"/>
            <a:chExt cx="3492242" cy="477000"/>
          </a:xfrm>
        </p:grpSpPr>
        <p:sp>
          <p:nvSpPr>
            <p:cNvPr id="75" name="Google Shape;75;p2"/>
            <p:cNvSpPr txBox="1"/>
            <p:nvPr/>
          </p:nvSpPr>
          <p:spPr>
            <a:xfrm>
              <a:off x="4857104" y="1264534"/>
              <a:ext cx="295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Use cases &amp; Key functions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500" b="1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4317762" y="2859659"/>
            <a:ext cx="3908637" cy="477000"/>
            <a:chOff x="4317762" y="1226134"/>
            <a:chExt cx="3908637" cy="477000"/>
          </a:xfrm>
        </p:grpSpPr>
        <p:sp>
          <p:nvSpPr>
            <p:cNvPr id="78" name="Google Shape;78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System architecture overview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4317762" y="3526134"/>
            <a:ext cx="4193337" cy="746391"/>
            <a:chOff x="4317762" y="1226134"/>
            <a:chExt cx="4193337" cy="746391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4857099" y="1264525"/>
              <a:ext cx="3654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Key technical challenges 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&amp; Solutions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4317762" y="4372584"/>
            <a:ext cx="3908637" cy="477000"/>
            <a:chOff x="4317762" y="1226134"/>
            <a:chExt cx="3908637" cy="477000"/>
          </a:xfrm>
        </p:grpSpPr>
        <p:sp>
          <p:nvSpPr>
            <p:cNvPr id="84" name="Google Shape;84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Project schedule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4317762" y="5033559"/>
            <a:ext cx="4288438" cy="746391"/>
            <a:chOff x="4317762" y="1226134"/>
            <a:chExt cx="4288438" cy="746391"/>
          </a:xfrm>
        </p:grpSpPr>
        <p:sp>
          <p:nvSpPr>
            <p:cNvPr id="87" name="Google Shape;87;p2"/>
            <p:cNvSpPr txBox="1"/>
            <p:nvPr/>
          </p:nvSpPr>
          <p:spPr>
            <a:xfrm>
              <a:off x="4857100" y="1264525"/>
              <a:ext cx="3749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Final deliverable and success criteria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2500" b="1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3"/>
          <p:cNvGrpSpPr/>
          <p:nvPr/>
        </p:nvGrpSpPr>
        <p:grpSpPr>
          <a:xfrm>
            <a:off x="4491626" y="2014241"/>
            <a:ext cx="3126000" cy="1061709"/>
            <a:chOff x="259604" y="663740"/>
            <a:chExt cx="3126000" cy="1061709"/>
          </a:xfrm>
        </p:grpSpPr>
        <p:sp>
          <p:nvSpPr>
            <p:cNvPr id="94" name="Google Shape;94;p3"/>
            <p:cNvSpPr txBox="1"/>
            <p:nvPr/>
          </p:nvSpPr>
          <p:spPr>
            <a:xfrm>
              <a:off x="513290" y="663740"/>
              <a:ext cx="2346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 txBox="1"/>
            <p:nvPr/>
          </p:nvSpPr>
          <p:spPr>
            <a:xfrm>
              <a:off x="259604" y="1248449"/>
              <a:ext cx="31260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Refined Project Idea</a:t>
              </a:r>
              <a:endParaRPr sz="2500" b="1" i="0" u="none" strike="noStrike" cap="none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e3acd7692_1_61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Refined Project Idea</a:t>
            </a:r>
            <a:endParaRPr/>
          </a:p>
        </p:txBody>
      </p:sp>
      <p:sp>
        <p:nvSpPr>
          <p:cNvPr id="101" name="Google Shape;101;g11e3acd7692_1_61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8383500" cy="55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Target users:</a:t>
            </a:r>
            <a:endParaRPr sz="24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i="0">
                <a:solidFill>
                  <a:schemeClr val="dk1"/>
                </a:solidFill>
              </a:rPr>
              <a:t>live alone </a:t>
            </a:r>
            <a:endParaRPr sz="20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i="0">
                <a:solidFill>
                  <a:schemeClr val="dk1"/>
                </a:solidFill>
              </a:rPr>
              <a:t>have no idea how to do laundry.</a:t>
            </a:r>
            <a:endParaRPr sz="2000" i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Main Problems </a:t>
            </a:r>
            <a:endParaRPr sz="2400" i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-US" sz="1900" i="0">
                <a:solidFill>
                  <a:schemeClr val="dk1"/>
                </a:solidFill>
              </a:rPr>
              <a:t>Many things to consider when we do laundry</a:t>
            </a:r>
            <a:endParaRPr sz="1900" i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■"/>
            </a:pPr>
            <a:r>
              <a:rPr lang="en-US" sz="1900" i="0">
                <a:solidFill>
                  <a:schemeClr val="dk1"/>
                </a:solidFill>
              </a:rPr>
              <a:t>dry clean, hand wash, bleach</a:t>
            </a:r>
            <a:endParaRPr sz="1900" i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-US" sz="1900" i="0">
                <a:solidFill>
                  <a:schemeClr val="dk1"/>
                </a:solidFill>
              </a:rPr>
              <a:t>Care labels are confusing</a:t>
            </a:r>
            <a:endParaRPr sz="1900" i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■"/>
            </a:pPr>
            <a:r>
              <a:rPr lang="en-US" sz="1900" i="0">
                <a:solidFill>
                  <a:schemeClr val="dk1"/>
                </a:solidFill>
              </a:rPr>
              <a:t>Too many types and variants</a:t>
            </a:r>
            <a:endParaRPr sz="19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300" i="0">
                <a:solidFill>
                  <a:schemeClr val="dk1"/>
                </a:solidFill>
              </a:rPr>
              <a:t>What about making app that give us washing tips for our clothes </a:t>
            </a:r>
            <a:br>
              <a:rPr lang="en-US" sz="2300" i="0">
                <a:solidFill>
                  <a:schemeClr val="dk1"/>
                </a:solidFill>
              </a:rPr>
            </a:br>
            <a:r>
              <a:rPr lang="en-US" sz="2300" i="0">
                <a:solidFill>
                  <a:schemeClr val="dk1"/>
                </a:solidFill>
              </a:rPr>
              <a:t>(by saving information of care labels)?!</a:t>
            </a:r>
            <a:endParaRPr sz="2300" i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11e3acd7692_1_35"/>
          <p:cNvGrpSpPr/>
          <p:nvPr/>
        </p:nvGrpSpPr>
        <p:grpSpPr>
          <a:xfrm>
            <a:off x="4476367" y="2014241"/>
            <a:ext cx="2749200" cy="1725455"/>
            <a:chOff x="244345" y="663740"/>
            <a:chExt cx="2749200" cy="1725455"/>
          </a:xfrm>
        </p:grpSpPr>
        <p:sp>
          <p:nvSpPr>
            <p:cNvPr id="107" name="Google Shape;107;g11e3acd7692_1_35"/>
            <p:cNvSpPr txBox="1"/>
            <p:nvPr/>
          </p:nvSpPr>
          <p:spPr>
            <a:xfrm>
              <a:off x="445515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11e3acd7692_1_35"/>
            <p:cNvSpPr txBox="1"/>
            <p:nvPr/>
          </p:nvSpPr>
          <p:spPr>
            <a:xfrm>
              <a:off x="244345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Cases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Functions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75554a745_2_0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Use Cases</a:t>
            </a:r>
            <a:endParaRPr/>
          </a:p>
        </p:txBody>
      </p:sp>
      <p:sp>
        <p:nvSpPr>
          <p:cNvPr id="114" name="Google Shape;114;g1275554a745_2_0"/>
          <p:cNvSpPr txBox="1">
            <a:spLocks noGrp="1"/>
          </p:cNvSpPr>
          <p:nvPr>
            <p:ph type="body" idx="1"/>
          </p:nvPr>
        </p:nvSpPr>
        <p:spPr>
          <a:xfrm>
            <a:off x="323523" y="1340775"/>
            <a:ext cx="8383500" cy="4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People who do not know about care labels</a:t>
            </a:r>
            <a:endParaRPr sz="2400" i="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i="0">
                <a:solidFill>
                  <a:schemeClr val="dk1"/>
                </a:solidFill>
              </a:rPr>
              <a:t>The app provides laundry tips for them</a:t>
            </a:r>
            <a:endParaRPr sz="2400" i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i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Labels on clothes washed away after using the app one or more times.</a:t>
            </a:r>
            <a:endParaRPr sz="2400" i="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i="0">
                <a:solidFill>
                  <a:schemeClr val="dk1"/>
                </a:solidFill>
              </a:rPr>
              <a:t>The app saves and recover laundry tips for users’ clothes</a:t>
            </a:r>
            <a:endParaRPr sz="2400" i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e3acd7692_1_79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Key Functions</a:t>
            </a:r>
            <a:endParaRPr/>
          </a:p>
        </p:txBody>
      </p:sp>
      <p:sp>
        <p:nvSpPr>
          <p:cNvPr id="120" name="Google Shape;120;g11e3acd7692_1_79"/>
          <p:cNvSpPr txBox="1">
            <a:spLocks noGrp="1"/>
          </p:cNvSpPr>
          <p:nvPr>
            <p:ph type="body" idx="1"/>
          </p:nvPr>
        </p:nvSpPr>
        <p:spPr>
          <a:xfrm>
            <a:off x="112800" y="1522725"/>
            <a:ext cx="89184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Recognize care labels using camera and object detection model</a:t>
            </a:r>
            <a:endParaRPr sz="2400" b="1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/>
          </a:p>
        </p:txBody>
      </p:sp>
      <p:sp>
        <p:nvSpPr>
          <p:cNvPr id="121" name="Google Shape;121;g11e3acd7692_1_79"/>
          <p:cNvSpPr txBox="1"/>
          <p:nvPr/>
        </p:nvSpPr>
        <p:spPr>
          <a:xfrm>
            <a:off x="341550" y="5095025"/>
            <a:ext cx="89184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   </a:t>
            </a: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picture of clothes and their care labels.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</a:t>
            </a: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object detection model, detect washing symbols in care label.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 wash information from database related to the washing symbols.</a:t>
            </a:r>
            <a:endParaRPr sz="1700" b="1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1e3acd7692_1_79"/>
          <p:cNvSpPr/>
          <p:nvPr/>
        </p:nvSpPr>
        <p:spPr>
          <a:xfrm>
            <a:off x="4187400" y="3535462"/>
            <a:ext cx="769200" cy="38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1e3acd7692_1_79"/>
          <p:cNvSpPr/>
          <p:nvPr/>
        </p:nvSpPr>
        <p:spPr>
          <a:xfrm>
            <a:off x="5580025" y="2867950"/>
            <a:ext cx="2865900" cy="171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1: Do not use water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2: Do not use bleach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3: Can use iron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4: Must be dry-cleaned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5: Dry under shade …</a:t>
            </a:r>
            <a:endParaRPr/>
          </a:p>
        </p:txBody>
      </p:sp>
      <p:pic>
        <p:nvPicPr>
          <p:cNvPr id="124" name="Google Shape;124;g11e3acd7692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26" y="2437338"/>
            <a:ext cx="2546749" cy="258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1e3acd7692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" y="5095024"/>
            <a:ext cx="1290435" cy="4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1e3acd7692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50" y="5635759"/>
            <a:ext cx="1290425" cy="39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e3acd7692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750" y="6189800"/>
            <a:ext cx="1290425" cy="3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1275554a745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75" y="1497400"/>
            <a:ext cx="3390876" cy="4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275554a745_0_229"/>
          <p:cNvSpPr/>
          <p:nvPr/>
        </p:nvSpPr>
        <p:spPr>
          <a:xfrm>
            <a:off x="4012324" y="3545121"/>
            <a:ext cx="542100" cy="4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275554a745_0_229"/>
          <p:cNvSpPr txBox="1"/>
          <p:nvPr/>
        </p:nvSpPr>
        <p:spPr>
          <a:xfrm>
            <a:off x="864675" y="414625"/>
            <a:ext cx="464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rPr>
              <a:t>OUR mid project demo</a:t>
            </a:r>
            <a:endParaRPr sz="2500" b="1">
              <a:solidFill>
                <a:srgbClr val="EA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1275554a745_0_229" title="mid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824" y="2151188"/>
            <a:ext cx="4284775" cy="321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1709</Words>
  <Application>Microsoft Office PowerPoint</Application>
  <PresentationFormat>화면 슬라이드 쇼(4:3)</PresentationFormat>
  <Paragraphs>307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Gulimche</vt:lpstr>
      <vt:lpstr>Malgun Gothic</vt:lpstr>
      <vt:lpstr>Arial</vt:lpstr>
      <vt:lpstr>Calibri</vt:lpstr>
      <vt:lpstr>Office 테마</vt:lpstr>
      <vt:lpstr>Mommy, Help My Laundry!</vt:lpstr>
      <vt:lpstr>Mommy, Help My Laundry!</vt:lpstr>
      <vt:lpstr>PowerPoint 프레젠테이션</vt:lpstr>
      <vt:lpstr>PowerPoint 프레젠테이션</vt:lpstr>
      <vt:lpstr>Refined Project Idea</vt:lpstr>
      <vt:lpstr>PowerPoint 프레젠테이션</vt:lpstr>
      <vt:lpstr>Use Cases</vt:lpstr>
      <vt:lpstr>Key Functions</vt:lpstr>
      <vt:lpstr>PowerPoint 프레젠테이션</vt:lpstr>
      <vt:lpstr>PowerPoint 프레젠테이션</vt:lpstr>
      <vt:lpstr>PowerPoint 프레젠테이션</vt:lpstr>
      <vt:lpstr>System Architecture</vt:lpstr>
      <vt:lpstr>PowerPoint 프레젠테이션</vt:lpstr>
      <vt:lpstr>Challenges &amp; Solutions</vt:lpstr>
      <vt:lpstr>Challenges &amp; Solutions</vt:lpstr>
      <vt:lpstr>Challenges &amp; Solutions</vt:lpstr>
      <vt:lpstr>PowerPoint 프레젠테이션</vt:lpstr>
      <vt:lpstr>What we did</vt:lpstr>
      <vt:lpstr>Plan until final demo</vt:lpstr>
      <vt:lpstr>PowerPoint 프레젠테이션</vt:lpstr>
      <vt:lpstr>Our Final Solution would be like…</vt:lpstr>
      <vt:lpstr>How  to judge?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Mommy, Help My Laundry!</dc:title>
  <dc:creator>Slide Members by HS.SEO</dc:creator>
  <cp:lastModifiedBy>dev_MinJeeKoo</cp:lastModifiedBy>
  <cp:revision>2</cp:revision>
  <dcterms:created xsi:type="dcterms:W3CDTF">2010-02-01T08:03:16Z</dcterms:created>
  <dcterms:modified xsi:type="dcterms:W3CDTF">2022-05-02T14:30:30Z</dcterms:modified>
</cp:coreProperties>
</file>